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9" r:id="rId3"/>
    <p:sldId id="258" r:id="rId4"/>
    <p:sldId id="260" r:id="rId5"/>
    <p:sldId id="261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A1B64-24EF-4A95-91F4-116599DB15D1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A1476-4C0E-42CD-8FC0-E535926EAA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48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87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406567"/>
            <a:ext cx="4511142" cy="6034812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87625" y="2655767"/>
            <a:ext cx="3572100" cy="1546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357665" y="4980253"/>
            <a:ext cx="428350" cy="571373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10033"/>
            <a:ext cx="9144000" cy="6868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0000"/>
              </a:solidFill>
            </a:endParaRPr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6" y="406567"/>
            <a:ext cx="8519109" cy="6034812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2" y="1593926"/>
            <a:ext cx="277537" cy="370205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823167"/>
            <a:ext cx="7137600" cy="7316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2084967"/>
            <a:ext cx="7137600" cy="368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➢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5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 + 1 column + Image 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406567"/>
            <a:ext cx="4511142" cy="6034812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5" y="1898727"/>
            <a:ext cx="277537" cy="370205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96450" y="1127967"/>
            <a:ext cx="3553500" cy="7316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96450" y="2389767"/>
            <a:ext cx="3553500" cy="3206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➢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667"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20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10033"/>
            <a:ext cx="9144000" cy="6868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0000"/>
              </a:solidFill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6" y="406567"/>
            <a:ext cx="8519109" cy="6034812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2" y="1593926"/>
            <a:ext cx="277537" cy="370205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003200" y="823167"/>
            <a:ext cx="7137600" cy="7316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58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25" y="-10033"/>
            <a:ext cx="9144000" cy="6868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0000"/>
              </a:solidFill>
            </a:endParaRPr>
          </a:p>
        </p:txBody>
      </p:sp>
      <p:grpSp>
        <p:nvGrpSpPr>
          <p:cNvPr id="137" name="Google Shape;137;p10"/>
          <p:cNvGrpSpPr/>
          <p:nvPr/>
        </p:nvGrpSpPr>
        <p:grpSpPr>
          <a:xfrm>
            <a:off x="312476" y="406567"/>
            <a:ext cx="8519109" cy="6034812"/>
            <a:chOff x="312475" y="304925"/>
            <a:chExt cx="8519109" cy="4526109"/>
          </a:xfrm>
        </p:grpSpPr>
        <p:sp>
          <p:nvSpPr>
            <p:cNvPr id="138" name="Google Shape;138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Google Shape;140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1" name="Google Shape;14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0"/>
          <p:cNvGrpSpPr/>
          <p:nvPr/>
        </p:nvGrpSpPr>
        <p:grpSpPr>
          <a:xfrm>
            <a:off x="4433232" y="5098460"/>
            <a:ext cx="277537" cy="370205"/>
            <a:chOff x="1191725" y="238125"/>
            <a:chExt cx="5236550" cy="5238750"/>
          </a:xfrm>
        </p:grpSpPr>
        <p:sp>
          <p:nvSpPr>
            <p:cNvPr id="144" name="Google Shape;144;p10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400">
                <a:solidFill>
                  <a:srgbClr val="B0C6D3"/>
                </a:solidFill>
              </a:endParaRPr>
            </a:p>
          </p:txBody>
        </p:sp>
      </p:grpSp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735200" y="5468667"/>
            <a:ext cx="7673700" cy="370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sz="1867" i="1">
                <a:solidFill>
                  <a:srgbClr val="8A9BA6"/>
                </a:solidFill>
              </a:defRPr>
            </a:lvl1pPr>
          </a:lstStyle>
          <a:p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8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10033"/>
            <a:ext cx="9144000" cy="6868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0000"/>
              </a:solidFill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22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823167"/>
            <a:ext cx="71376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2084967"/>
            <a:ext cx="71376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126367"/>
            <a:ext cx="548700" cy="731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0616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bc.net.au/btn/story/s4847734.ht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create.kahoot.it/details/human-rights-in-australia/2c782f1e-f73e-4e6d-a510-6b664c6188a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hc.unesco.org/en/interactive-map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ctrTitle"/>
          </p:nvPr>
        </p:nvSpPr>
        <p:spPr>
          <a:xfrm>
            <a:off x="2787625" y="1051560"/>
            <a:ext cx="3572100" cy="474573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AU" sz="3000" b="1" u="sng" dirty="0" smtClean="0">
                <a:solidFill>
                  <a:schemeClr val="tx1"/>
                </a:solidFill>
              </a:rPr>
              <a:t>International Agreements</a:t>
            </a:r>
            <a:r>
              <a:rPr lang="en-AU" sz="2000" dirty="0" smtClean="0">
                <a:solidFill>
                  <a:schemeClr val="tx1"/>
                </a:solidFill>
              </a:rPr>
              <a:t/>
            </a:r>
            <a:br>
              <a:rPr lang="en-AU" sz="2000" dirty="0" smtClean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/>
            </a: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 smtClean="0">
                <a:solidFill>
                  <a:schemeClr val="tx1"/>
                </a:solidFill>
              </a:rPr>
              <a:t>LI: Identify Australia’s international agreements and how they affect Australian citizens.</a:t>
            </a:r>
            <a:br>
              <a:rPr lang="en-AU" sz="2000" dirty="0" smtClean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/>
            </a: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 smtClean="0">
                <a:solidFill>
                  <a:schemeClr val="tx1"/>
                </a:solidFill>
              </a:rPr>
              <a:t>SC: Define international treaty and provide examples to support your definition.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263045"/>
            <a:ext cx="7137600" cy="731600"/>
          </a:xfrm>
        </p:spPr>
        <p:txBody>
          <a:bodyPr/>
          <a:lstStyle/>
          <a:p>
            <a:r>
              <a:rPr lang="en-AU" sz="3000" dirty="0" smtClean="0">
                <a:solidFill>
                  <a:schemeClr val="bg1"/>
                </a:solidFill>
              </a:rPr>
              <a:t>Kakadu National Park, Australia</a:t>
            </a:r>
            <a:endParaRPr lang="en-AU" sz="3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124" name="Picture 4" descr="Image result for Kakadu National 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" y="1700809"/>
            <a:ext cx="9159388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8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50563"/>
            <a:ext cx="7137600" cy="731600"/>
          </a:xfrm>
        </p:spPr>
        <p:txBody>
          <a:bodyPr/>
          <a:lstStyle/>
          <a:p>
            <a:r>
              <a:rPr lang="en-AU" sz="3000" dirty="0">
                <a:solidFill>
                  <a:schemeClr val="bg1"/>
                </a:solidFill>
              </a:rPr>
              <a:t>Galápagos </a:t>
            </a:r>
            <a:r>
              <a:rPr lang="en-AU" sz="3000" dirty="0" smtClean="0">
                <a:solidFill>
                  <a:schemeClr val="bg1"/>
                </a:solidFill>
              </a:rPr>
              <a:t>Islands, Ecuador</a:t>
            </a:r>
            <a:endParaRPr lang="en-AU" sz="3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6146" name="Picture 2" descr="Image result for GalÃ¡pagos Isl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2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84" y="138927"/>
            <a:ext cx="7137600" cy="731600"/>
          </a:xfrm>
        </p:spPr>
        <p:txBody>
          <a:bodyPr/>
          <a:lstStyle/>
          <a:p>
            <a:r>
              <a:rPr lang="en-AU" sz="3000" dirty="0" smtClean="0">
                <a:solidFill>
                  <a:schemeClr val="bg1"/>
                </a:solidFill>
              </a:rPr>
              <a:t>Vatican City, Vatican City (Italy)</a:t>
            </a:r>
            <a:endParaRPr lang="en-AU" sz="3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7170" name="Picture 2" descr="Image result for Vatican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24744"/>
            <a:ext cx="9173157" cy="573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4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0"/>
            <a:ext cx="7137600" cy="731600"/>
          </a:xfrm>
        </p:spPr>
        <p:txBody>
          <a:bodyPr/>
          <a:lstStyle/>
          <a:p>
            <a:r>
              <a:rPr lang="en-AU" sz="3000" dirty="0">
                <a:solidFill>
                  <a:schemeClr val="bg1"/>
                </a:solidFill>
              </a:rPr>
              <a:t>Machu Picchu, </a:t>
            </a:r>
            <a:r>
              <a:rPr lang="en-AU" sz="3000" dirty="0" smtClean="0">
                <a:solidFill>
                  <a:schemeClr val="bg1"/>
                </a:solidFill>
              </a:rPr>
              <a:t>Peru</a:t>
            </a:r>
            <a:endParaRPr lang="en-AU" sz="3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8194" name="Picture 2" descr="Image result for Machu Pic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16" y="1578267"/>
            <a:ext cx="7092280" cy="46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91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823166"/>
            <a:ext cx="7137600" cy="1093665"/>
          </a:xfrm>
          <a:solidFill>
            <a:schemeClr val="bg1"/>
          </a:solidFill>
        </p:spPr>
        <p:txBody>
          <a:bodyPr/>
          <a:lstStyle/>
          <a:p>
            <a:r>
              <a:rPr lang="en-AU" sz="2500" dirty="0" smtClean="0">
                <a:solidFill>
                  <a:schemeClr val="tx1"/>
                </a:solidFill>
              </a:rPr>
              <a:t>International Convention on the Elimination of All Forms of Racial Discrimination </a:t>
            </a:r>
            <a:endParaRPr lang="en-AU" sz="25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AU" sz="2000" dirty="0" smtClean="0">
                <a:solidFill>
                  <a:schemeClr val="tx1"/>
                </a:solidFill>
              </a:rPr>
              <a:t>CERD</a:t>
            </a:r>
          </a:p>
          <a:p>
            <a:pPr>
              <a:lnSpc>
                <a:spcPct val="150000"/>
              </a:lnSpc>
              <a:buClrTx/>
            </a:pPr>
            <a:r>
              <a:rPr lang="en-AU" sz="2000" dirty="0" smtClean="0">
                <a:solidFill>
                  <a:schemeClr val="tx1"/>
                </a:solidFill>
              </a:rPr>
              <a:t>Australia ratified the treaty on 30 September 1975.</a:t>
            </a:r>
          </a:p>
          <a:p>
            <a:pPr>
              <a:lnSpc>
                <a:spcPct val="150000"/>
              </a:lnSpc>
              <a:buClrTx/>
            </a:pPr>
            <a:r>
              <a:rPr lang="en-AU" sz="2000" dirty="0" smtClean="0">
                <a:solidFill>
                  <a:schemeClr val="tx1"/>
                </a:solidFill>
              </a:rPr>
              <a:t>Racial discrimination occurs when a person is given unequal treatment because if their race, colour, descent, ethnic origin or nationality.</a:t>
            </a:r>
          </a:p>
          <a:p>
            <a:pPr>
              <a:lnSpc>
                <a:spcPct val="150000"/>
              </a:lnSpc>
              <a:buClrTx/>
            </a:pPr>
            <a:r>
              <a:rPr lang="en-AU" sz="2000" dirty="0" smtClean="0">
                <a:solidFill>
                  <a:schemeClr val="tx1"/>
                </a:solidFill>
              </a:rPr>
              <a:t>This unfair treatment is a violation of human rights.</a:t>
            </a:r>
          </a:p>
          <a:p>
            <a:pPr>
              <a:buClrTx/>
            </a:pPr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96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 smtClean="0">
                <a:solidFill>
                  <a:schemeClr val="tx1"/>
                </a:solidFill>
              </a:rPr>
              <a:t>RECALL</a:t>
            </a:r>
            <a:endParaRPr lang="en-AU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5000" dirty="0" smtClean="0">
                <a:solidFill>
                  <a:schemeClr val="tx1"/>
                </a:solidFill>
              </a:rPr>
              <a:t>What does CERD stand for?</a:t>
            </a:r>
          </a:p>
          <a:p>
            <a:r>
              <a:rPr lang="en-AU" sz="5000" dirty="0" smtClean="0">
                <a:solidFill>
                  <a:schemeClr val="tx1"/>
                </a:solidFill>
              </a:rPr>
              <a:t>What is a treaty?</a:t>
            </a:r>
            <a:endParaRPr lang="en-AU" sz="5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39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000" dirty="0" smtClean="0">
                <a:solidFill>
                  <a:schemeClr val="tx1"/>
                </a:solidFill>
              </a:rPr>
              <a:t>The implementation of CERD in Australia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AU" sz="3000" dirty="0" smtClean="0">
                <a:solidFill>
                  <a:schemeClr val="tx1"/>
                </a:solidFill>
              </a:rPr>
              <a:t>The Racial Discrimination Act 1975</a:t>
            </a:r>
          </a:p>
          <a:p>
            <a:pPr lvl="1">
              <a:lnSpc>
                <a:spcPct val="150000"/>
              </a:lnSpc>
              <a:buClrTx/>
            </a:pPr>
            <a:r>
              <a:rPr lang="en-AU" sz="3000" dirty="0">
                <a:solidFill>
                  <a:schemeClr val="tx1"/>
                </a:solidFill>
              </a:rPr>
              <a:t>The RDA makes racial </a:t>
            </a:r>
            <a:r>
              <a:rPr lang="en-AU" sz="3000" dirty="0" smtClean="0">
                <a:solidFill>
                  <a:schemeClr val="tx1"/>
                </a:solidFill>
              </a:rPr>
              <a:t>discrimination unlawful </a:t>
            </a:r>
            <a:r>
              <a:rPr lang="en-AU" sz="3000" dirty="0">
                <a:solidFill>
                  <a:schemeClr val="tx1"/>
                </a:solidFill>
              </a:rPr>
              <a:t>in Australia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2050" name="Picture 2" descr="Image result for racial discrimination 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37507"/>
            <a:ext cx="4169315" cy="22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764704"/>
            <a:ext cx="7137600" cy="1165674"/>
          </a:xfrm>
          <a:solidFill>
            <a:schemeClr val="bg1"/>
          </a:solidFill>
        </p:spPr>
        <p:txBody>
          <a:bodyPr/>
          <a:lstStyle/>
          <a:p>
            <a:r>
              <a:rPr lang="en-AU" sz="3200" dirty="0">
                <a:solidFill>
                  <a:schemeClr val="tx1"/>
                </a:solidFill>
              </a:rPr>
              <a:t>International treaties: </a:t>
            </a:r>
            <a:r>
              <a:rPr lang="en-AU" sz="3000" dirty="0" smtClean="0">
                <a:solidFill>
                  <a:schemeClr val="tx1"/>
                </a:solidFill>
              </a:rPr>
              <a:t/>
            </a:r>
            <a:br>
              <a:rPr lang="en-AU" sz="3000" dirty="0" smtClean="0">
                <a:solidFill>
                  <a:schemeClr val="tx1"/>
                </a:solidFill>
              </a:rPr>
            </a:br>
            <a:r>
              <a:rPr lang="en-AU" sz="3000" dirty="0" smtClean="0">
                <a:solidFill>
                  <a:schemeClr val="tx1"/>
                </a:solidFill>
              </a:rPr>
              <a:t>The Convention on the Rights of the Child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AU" dirty="0" smtClean="0">
                <a:solidFill>
                  <a:schemeClr val="tx1"/>
                </a:solidFill>
              </a:rPr>
              <a:t>Signed 1989</a:t>
            </a:r>
          </a:p>
          <a:p>
            <a:pPr>
              <a:buClrTx/>
            </a:pPr>
            <a:r>
              <a:rPr lang="en-AU" dirty="0" smtClean="0">
                <a:solidFill>
                  <a:schemeClr val="tx1"/>
                </a:solidFill>
              </a:rPr>
              <a:t>Children are entitled to human rights in the same way that adults are.</a:t>
            </a:r>
          </a:p>
          <a:p>
            <a:pPr>
              <a:buClrTx/>
            </a:pPr>
            <a:r>
              <a:rPr lang="en-AU" dirty="0" smtClean="0">
                <a:solidFill>
                  <a:schemeClr val="tx1"/>
                </a:solidFill>
              </a:rPr>
              <a:t>Children have the right to protection, survival, health and education.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3074" name="Picture 2" descr="Image result for The Convention on the Rights of the Chi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78"/>
            <a:ext cx="1735523" cy="244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823166"/>
            <a:ext cx="7137600" cy="1237682"/>
          </a:xfrm>
          <a:solidFill>
            <a:schemeClr val="bg1"/>
          </a:solidFill>
        </p:spPr>
        <p:txBody>
          <a:bodyPr/>
          <a:lstStyle/>
          <a:p>
            <a:r>
              <a:rPr lang="en-AU" sz="2800" dirty="0" smtClean="0">
                <a:solidFill>
                  <a:schemeClr val="tx1"/>
                </a:solidFill>
              </a:rPr>
              <a:t>International Treaties: </a:t>
            </a:r>
            <a:br>
              <a:rPr lang="en-AU" sz="2800" dirty="0" smtClean="0">
                <a:solidFill>
                  <a:schemeClr val="tx1"/>
                </a:solidFill>
              </a:rPr>
            </a:br>
            <a:r>
              <a:rPr lang="en-AU" sz="2800" dirty="0" smtClean="0">
                <a:solidFill>
                  <a:schemeClr val="tx1"/>
                </a:solidFill>
              </a:rPr>
              <a:t>The Declaration on the Rights of Indigenous Peoples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0" y="2276871"/>
            <a:ext cx="7137600" cy="3488495"/>
          </a:xfrm>
        </p:spPr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AU" sz="2200" dirty="0" smtClean="0">
                <a:solidFill>
                  <a:schemeClr val="tx1"/>
                </a:solidFill>
              </a:rPr>
              <a:t>Four main rights to indigenous peoples:</a:t>
            </a:r>
          </a:p>
          <a:p>
            <a:pPr lvl="1">
              <a:lnSpc>
                <a:spcPct val="150000"/>
              </a:lnSpc>
              <a:buClrTx/>
            </a:pPr>
            <a:r>
              <a:rPr lang="en-AU" sz="2200" dirty="0" smtClean="0">
                <a:solidFill>
                  <a:schemeClr val="tx1"/>
                </a:solidFill>
              </a:rPr>
              <a:t>The right to self-determination </a:t>
            </a:r>
          </a:p>
          <a:p>
            <a:pPr lvl="1">
              <a:lnSpc>
                <a:spcPct val="150000"/>
              </a:lnSpc>
              <a:buClrTx/>
            </a:pPr>
            <a:r>
              <a:rPr lang="en-AU" sz="2200" dirty="0" smtClean="0">
                <a:solidFill>
                  <a:schemeClr val="tx1"/>
                </a:solidFill>
              </a:rPr>
              <a:t>The right to be recognised as distinct peoples</a:t>
            </a:r>
          </a:p>
          <a:p>
            <a:pPr lvl="1">
              <a:lnSpc>
                <a:spcPct val="150000"/>
              </a:lnSpc>
              <a:buClrTx/>
            </a:pPr>
            <a:r>
              <a:rPr lang="en-AU" sz="2200" dirty="0" smtClean="0">
                <a:solidFill>
                  <a:schemeClr val="tx1"/>
                </a:solidFill>
              </a:rPr>
              <a:t>The right to free, prior and informed consent</a:t>
            </a:r>
          </a:p>
          <a:p>
            <a:pPr lvl="1">
              <a:lnSpc>
                <a:spcPct val="150000"/>
              </a:lnSpc>
              <a:buClrTx/>
            </a:pPr>
            <a:r>
              <a:rPr lang="en-AU" sz="2200" dirty="0" smtClean="0">
                <a:solidFill>
                  <a:schemeClr val="tx1"/>
                </a:solidFill>
              </a:rPr>
              <a:t>Right to be free of discrimination</a:t>
            </a:r>
            <a:endParaRPr lang="en-AU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63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04664"/>
            <a:ext cx="7137600" cy="731600"/>
          </a:xfrm>
        </p:spPr>
        <p:txBody>
          <a:bodyPr/>
          <a:lstStyle/>
          <a:p>
            <a:r>
              <a:rPr lang="en-AU" sz="4000" dirty="0" smtClean="0">
                <a:solidFill>
                  <a:schemeClr val="bg1"/>
                </a:solidFill>
              </a:rPr>
              <a:t>Australia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4098" name="Picture 2" descr="Image result for indigenous austral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233"/>
            <a:ext cx="9144000" cy="51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3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www.abc.net.au/btn/story/s4847734.htm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0" y="2204865"/>
            <a:ext cx="7137600" cy="3560502"/>
          </a:xfrm>
        </p:spPr>
        <p:txBody>
          <a:bodyPr/>
          <a:lstStyle/>
          <a:p>
            <a:pPr marL="101598" indent="0">
              <a:lnSpc>
                <a:spcPct val="150000"/>
              </a:lnSpc>
              <a:buNone/>
            </a:pPr>
            <a:r>
              <a:rPr lang="en-AU" sz="2000" i="1" dirty="0" smtClean="0">
                <a:solidFill>
                  <a:schemeClr val="tx1"/>
                </a:solidFill>
              </a:rPr>
              <a:t>Write these questions in your notes, don’t forget to leave space to answer them while you are watching the video.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AU" sz="3000" dirty="0" smtClean="0">
                <a:solidFill>
                  <a:schemeClr val="tx1"/>
                </a:solidFill>
              </a:rPr>
              <a:t>1. What is a treaty?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AU" sz="3000" dirty="0">
                <a:solidFill>
                  <a:schemeClr val="tx1"/>
                </a:solidFill>
              </a:rPr>
              <a:t>2. And why do a lot of people think it's an important thing to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46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5122" name="Picture 2" descr="Image result for indigenous afr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56376" cy="68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900" y="0"/>
            <a:ext cx="2457080" cy="731600"/>
          </a:xfrm>
          <a:solidFill>
            <a:schemeClr val="tx1"/>
          </a:solidFill>
        </p:spPr>
        <p:txBody>
          <a:bodyPr/>
          <a:lstStyle/>
          <a:p>
            <a:r>
              <a:rPr lang="en-AU" sz="4000" dirty="0" smtClean="0">
                <a:solidFill>
                  <a:schemeClr val="bg1"/>
                </a:solidFill>
              </a:rPr>
              <a:t>Africa</a:t>
            </a:r>
            <a:endParaRPr lang="en-A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5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785" y="-99392"/>
            <a:ext cx="7137600" cy="731600"/>
          </a:xfrm>
        </p:spPr>
        <p:txBody>
          <a:bodyPr/>
          <a:lstStyle/>
          <a:p>
            <a:r>
              <a:rPr lang="en-AU" sz="4000" dirty="0" smtClean="0">
                <a:solidFill>
                  <a:schemeClr val="bg1"/>
                </a:solidFill>
              </a:rPr>
              <a:t>South America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146" name="Picture 2" descr="Image result for indigenous ama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" y="746795"/>
            <a:ext cx="9142830" cy="60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5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000" dirty="0" smtClean="0">
                <a:solidFill>
                  <a:schemeClr val="tx1"/>
                </a:solidFill>
              </a:rPr>
              <a:t>Student Activity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0" y="2060849"/>
            <a:ext cx="7137600" cy="3704518"/>
          </a:xfrm>
        </p:spPr>
        <p:txBody>
          <a:bodyPr/>
          <a:lstStyle/>
          <a:p>
            <a:pPr marL="615948" indent="-514350">
              <a:lnSpc>
                <a:spcPct val="150000"/>
              </a:lnSpc>
              <a:buClrTx/>
              <a:buAutoNum type="arabicPeriod"/>
            </a:pPr>
            <a:r>
              <a:rPr lang="en-AU" sz="3000" dirty="0" smtClean="0">
                <a:solidFill>
                  <a:schemeClr val="tx1"/>
                </a:solidFill>
              </a:rPr>
              <a:t>Read the resource sheet you have been given and complete the key questions on the back.</a:t>
            </a:r>
          </a:p>
          <a:p>
            <a:pPr marL="615948" indent="-514350">
              <a:lnSpc>
                <a:spcPct val="150000"/>
              </a:lnSpc>
              <a:buClrTx/>
              <a:buAutoNum type="arabicPeriod"/>
            </a:pPr>
            <a:r>
              <a:rPr lang="en-AU" sz="3000" dirty="0" smtClean="0">
                <a:solidFill>
                  <a:schemeClr val="tx1"/>
                </a:solidFill>
              </a:rPr>
              <a:t>Use pages 46-49 of the textbook to complete activities 1-4 on page 49.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861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create.kahoot.it/details/human-rights-in-australia/2c782f1e-f73e-4e6d-a510-6b664c6188a6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1026" name="Picture 2" descr="Image result for kaho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679705" cy="37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9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000" dirty="0" smtClean="0">
                <a:solidFill>
                  <a:schemeClr val="tx1"/>
                </a:solidFill>
              </a:rPr>
              <a:t>International Treaties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AU" dirty="0" smtClean="0">
                <a:solidFill>
                  <a:schemeClr val="tx1"/>
                </a:solidFill>
              </a:rPr>
              <a:t>A treaty is an international written agreement between nation states.</a:t>
            </a: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AU" dirty="0" smtClean="0">
                <a:solidFill>
                  <a:schemeClr val="tx1"/>
                </a:solidFill>
              </a:rPr>
              <a:t>International conventions to decide on treaties:</a:t>
            </a:r>
          </a:p>
          <a:p>
            <a:pPr lvl="1">
              <a:buClrTx/>
            </a:pPr>
            <a:r>
              <a:rPr lang="en-AU" dirty="0" smtClean="0">
                <a:solidFill>
                  <a:schemeClr val="tx1"/>
                </a:solidFill>
              </a:rPr>
              <a:t>The World Heritage Convention</a:t>
            </a:r>
          </a:p>
          <a:p>
            <a:pPr lvl="1">
              <a:buClrTx/>
            </a:pPr>
            <a:r>
              <a:rPr lang="en-AU" dirty="0" smtClean="0">
                <a:solidFill>
                  <a:schemeClr val="tx1"/>
                </a:solidFill>
              </a:rPr>
              <a:t>International Convention on the Elimination of All Forms of Racial Discrimination</a:t>
            </a:r>
          </a:p>
          <a:p>
            <a:pPr lvl="1">
              <a:buClrTx/>
            </a:pPr>
            <a:r>
              <a:rPr lang="en-AU" dirty="0" smtClean="0">
                <a:solidFill>
                  <a:schemeClr val="tx1"/>
                </a:solidFill>
              </a:rPr>
              <a:t>The Convention on the Rights of the Child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2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 smtClean="0">
                <a:solidFill>
                  <a:schemeClr val="tx1"/>
                </a:solidFill>
              </a:rPr>
              <a:t>The Importance of International Treaties for Australia</a:t>
            </a:r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AU" dirty="0" smtClean="0">
                <a:solidFill>
                  <a:schemeClr val="tx1"/>
                </a:solidFill>
              </a:rPr>
              <a:t>Increased globalisation means international treaties are becoming more important.</a:t>
            </a:r>
          </a:p>
          <a:p>
            <a:pPr>
              <a:lnSpc>
                <a:spcPct val="150000"/>
              </a:lnSpc>
              <a:buClrTx/>
            </a:pPr>
            <a:r>
              <a:rPr lang="en-AU" dirty="0" smtClean="0">
                <a:solidFill>
                  <a:schemeClr val="tx1"/>
                </a:solidFill>
              </a:rPr>
              <a:t>Negotiating international treaties allows Australia to have a global voice.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1026" name="Picture 2" descr="Image result for globalis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793259"/>
            <a:ext cx="388843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000" dirty="0" smtClean="0">
                <a:solidFill>
                  <a:schemeClr val="tx1"/>
                </a:solidFill>
              </a:rPr>
              <a:t>The impact of treaties upon Australia</a:t>
            </a:r>
            <a:endParaRPr lang="en-AU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AU" dirty="0" smtClean="0">
                <a:solidFill>
                  <a:schemeClr val="tx1"/>
                </a:solidFill>
              </a:rPr>
              <a:t>Signing a treaty does not make it legally binding.</a:t>
            </a:r>
          </a:p>
          <a:p>
            <a:pPr>
              <a:lnSpc>
                <a:spcPct val="150000"/>
              </a:lnSpc>
              <a:buClrTx/>
            </a:pPr>
            <a:r>
              <a:rPr lang="en-AU" dirty="0" smtClean="0">
                <a:solidFill>
                  <a:schemeClr val="tx1"/>
                </a:solidFill>
              </a:rPr>
              <a:t>It only becomes law if that country decides to incorporate it into their laws.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2050" name="Picture 2" descr="Image result for sign trea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520280" cy="250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300" dirty="0" smtClean="0">
                <a:solidFill>
                  <a:schemeClr val="tx1"/>
                </a:solidFill>
              </a:rPr>
              <a:t>The World Heritage Convention</a:t>
            </a:r>
            <a:endParaRPr lang="en-AU" sz="23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WHC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Adopted in Paris 1972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Seeks to preserve sites of outstanding universal value.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Responsibility to preserve and protect heritage sites.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World Heritage List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21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40" y="764704"/>
            <a:ext cx="7137600" cy="2389809"/>
          </a:xfrm>
          <a:solidFill>
            <a:schemeClr val="bg1"/>
          </a:solidFill>
        </p:spPr>
        <p:txBody>
          <a:bodyPr/>
          <a:lstStyle/>
          <a:p>
            <a:r>
              <a:rPr lang="en-AU" sz="5000" dirty="0" smtClean="0">
                <a:solidFill>
                  <a:schemeClr val="tx1"/>
                </a:solidFill>
              </a:rPr>
              <a:t>World Heritage List</a:t>
            </a:r>
            <a:br>
              <a:rPr lang="en-AU" sz="5000" dirty="0" smtClean="0">
                <a:solidFill>
                  <a:schemeClr val="tx1"/>
                </a:solidFill>
              </a:rPr>
            </a:br>
            <a:r>
              <a:rPr lang="en-AU" sz="5000" dirty="0" smtClean="0">
                <a:solidFill>
                  <a:schemeClr val="tx1"/>
                </a:solidFill>
              </a:rPr>
              <a:t>Map</a:t>
            </a:r>
            <a:endParaRPr lang="en-AU" sz="5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0" y="3717031"/>
            <a:ext cx="7137600" cy="2048335"/>
          </a:xfrm>
        </p:spPr>
        <p:txBody>
          <a:bodyPr/>
          <a:lstStyle/>
          <a:p>
            <a:pPr marL="101598" indent="0">
              <a:buNone/>
            </a:pPr>
            <a:r>
              <a:rPr lang="en-AU" sz="5000" dirty="0">
                <a:hlinkClick r:id="rId2"/>
              </a:rPr>
              <a:t>https://whc.unesco.org/en/interactive-map</a:t>
            </a:r>
            <a:r>
              <a:rPr lang="en-AU" sz="5000" dirty="0" smtClean="0">
                <a:hlinkClick r:id="rId2"/>
              </a:rPr>
              <a:t>/</a:t>
            </a:r>
            <a:r>
              <a:rPr lang="en-AU" sz="5000" dirty="0" smtClean="0"/>
              <a:t> </a:t>
            </a:r>
            <a:endParaRPr lang="en-AU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5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3074" name="Picture 2" descr="Image result for Yosem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23608"/>
            <a:ext cx="9144000" cy="61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9752" y="116632"/>
            <a:ext cx="4464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500" dirty="0" smtClean="0">
                <a:solidFill>
                  <a:schemeClr val="bg1"/>
                </a:solidFill>
              </a:rPr>
              <a:t>Yosemite National Park, USA</a:t>
            </a:r>
            <a:endParaRPr lang="en-AU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741351"/>
            <a:ext cx="7137600" cy="502031"/>
          </a:xfrm>
        </p:spPr>
        <p:txBody>
          <a:bodyPr/>
          <a:lstStyle/>
          <a:p>
            <a:r>
              <a:rPr lang="en-AU" sz="3000" dirty="0" smtClean="0">
                <a:solidFill>
                  <a:schemeClr val="bg1"/>
                </a:solidFill>
              </a:rPr>
              <a:t>Great Barrier Reef, Australia</a:t>
            </a:r>
            <a:endParaRPr lang="en-AU" sz="3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098" name="Picture 2" descr="Image result for Great Barrier Re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16832"/>
            <a:ext cx="9122095" cy="49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437</Words>
  <Application>Microsoft Office PowerPoint</Application>
  <PresentationFormat>On-screen Show (4:3)</PresentationFormat>
  <Paragraphs>82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 Ruhl Libre</vt:lpstr>
      <vt:lpstr>Frank Ruhl Libre Medium</vt:lpstr>
      <vt:lpstr>Dion template</vt:lpstr>
      <vt:lpstr>International Agreements  LI: Identify Australia’s international agreements and how they affect Australian citizens.  SC: Define international treaty and provide examples to support your definition.</vt:lpstr>
      <vt:lpstr>http://www.abc.net.au/btn/story/s4847734.htm </vt:lpstr>
      <vt:lpstr>International Treaties</vt:lpstr>
      <vt:lpstr>The Importance of International Treaties for Australia</vt:lpstr>
      <vt:lpstr>The impact of treaties upon Australia</vt:lpstr>
      <vt:lpstr>The World Heritage Convention</vt:lpstr>
      <vt:lpstr>World Heritage List Map</vt:lpstr>
      <vt:lpstr>PowerPoint Presentation</vt:lpstr>
      <vt:lpstr>Great Barrier Reef, Australia</vt:lpstr>
      <vt:lpstr>Kakadu National Park, Australia</vt:lpstr>
      <vt:lpstr>Galápagos Islands, Ecuador</vt:lpstr>
      <vt:lpstr>Vatican City, Vatican City (Italy)</vt:lpstr>
      <vt:lpstr>Machu Picchu, Peru</vt:lpstr>
      <vt:lpstr>International Convention on the Elimination of All Forms of Racial Discrimination </vt:lpstr>
      <vt:lpstr>RECALL</vt:lpstr>
      <vt:lpstr>The implementation of CERD in Australia</vt:lpstr>
      <vt:lpstr>International treaties:  The Convention on the Rights of the Child</vt:lpstr>
      <vt:lpstr>International Treaties:  The Declaration on the Rights of Indigenous Peoples</vt:lpstr>
      <vt:lpstr>Australia</vt:lpstr>
      <vt:lpstr>Africa</vt:lpstr>
      <vt:lpstr>South America</vt:lpstr>
      <vt:lpstr>Student Activity</vt:lpstr>
      <vt:lpstr>https://create.kahoot.it/details/human-rights-in-australia/2c782f1e-f73e-4e6d-a510-6b664c6188a6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Agreements  LI: Identify Australia’s international agreements and how they affect Australian citizens.  SC:</dc:title>
  <dc:creator>e4097773</dc:creator>
  <cp:lastModifiedBy>HAWKES Natasha [Narrogin Senior High School]</cp:lastModifiedBy>
  <cp:revision>21</cp:revision>
  <dcterms:created xsi:type="dcterms:W3CDTF">2018-11-22T04:51:53Z</dcterms:created>
  <dcterms:modified xsi:type="dcterms:W3CDTF">2019-10-31T02:15:22Z</dcterms:modified>
</cp:coreProperties>
</file>